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8" r:id="rId6"/>
    <p:sldId id="261" r:id="rId7"/>
    <p:sldId id="271" r:id="rId8"/>
    <p:sldId id="272" r:id="rId9"/>
    <p:sldId id="273" r:id="rId10"/>
    <p:sldId id="274" r:id="rId11"/>
    <p:sldId id="259" r:id="rId12"/>
    <p:sldId id="257" r:id="rId13"/>
    <p:sldId id="262" r:id="rId14"/>
    <p:sldId id="265" r:id="rId15"/>
    <p:sldId id="264" r:id="rId16"/>
    <p:sldId id="263" r:id="rId17"/>
    <p:sldId id="27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лавие и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ичка с им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ичка с име на ци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или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bg-BG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E85331F-1292-F1A0-C468-2E777BD192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266546"/>
            <a:ext cx="9354134" cy="1517514"/>
          </a:xfrm>
        </p:spPr>
        <p:txBody>
          <a:bodyPr>
            <a:normAutofit/>
          </a:bodyPr>
          <a:lstStyle/>
          <a:p>
            <a:r>
              <a:rPr lang="bg-BG" sz="28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„ОБРАЗОВАНИ ДНЕС, УСПЕШНИ УТРЕ“</a:t>
            </a:r>
            <a:br>
              <a:rPr lang="bg-BG" sz="28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9F2B0AB7-493B-5AE6-486D-91CDDCEA99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4507833"/>
            <a:ext cx="8915399" cy="139583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kumimoji="0" lang="ru-RU" sz="25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 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</a:t>
            </a:r>
            <a:r>
              <a:rPr kumimoji="0" lang="ru-RU" sz="25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роцедура</a:t>
            </a:r>
            <a:r>
              <a:rPr kumimoji="0" lang="ru-RU" sz="25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за </a:t>
            </a:r>
            <a:r>
              <a:rPr kumimoji="0" lang="ru-RU" sz="25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директно</a:t>
            </a:r>
            <a:r>
              <a:rPr kumimoji="0" lang="ru-RU" sz="25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5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предоставяне</a:t>
            </a:r>
            <a:r>
              <a:rPr kumimoji="0" lang="ru-RU" sz="25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на </a:t>
            </a:r>
            <a:r>
              <a:rPr kumimoji="0" lang="ru-RU" sz="25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безвъзмездна</a:t>
            </a:r>
            <a:r>
              <a:rPr kumimoji="0" lang="ru-RU" sz="25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5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финансова</a:t>
            </a:r>
            <a:r>
              <a:rPr kumimoji="0" lang="ru-RU" sz="25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5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помощ</a:t>
            </a:r>
            <a:r>
              <a:rPr kumimoji="0" lang="ru-RU" sz="25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BG05SFPR001-1.002 „</a:t>
            </a:r>
            <a:r>
              <a:rPr kumimoji="0" lang="ru-RU" sz="25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Достъп</a:t>
            </a:r>
            <a:r>
              <a:rPr kumimoji="0" lang="ru-RU" sz="25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до образование за всяко </a:t>
            </a:r>
            <a:r>
              <a:rPr kumimoji="0" lang="ru-RU" sz="25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дете</a:t>
            </a:r>
            <a:r>
              <a:rPr kumimoji="0" lang="ru-RU" sz="25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“ </a:t>
            </a:r>
            <a:br>
              <a:rPr kumimoji="0" lang="ru-RU" sz="25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5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Приоритет 1. </a:t>
            </a:r>
            <a:r>
              <a:rPr kumimoji="0" lang="ru-RU" sz="25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Приобщаващо</a:t>
            </a:r>
            <a:r>
              <a:rPr kumimoji="0" lang="ru-RU" sz="25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образование и </a:t>
            </a:r>
            <a:r>
              <a:rPr kumimoji="0" lang="ru-RU" sz="25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образователна</a:t>
            </a:r>
            <a:r>
              <a:rPr kumimoji="0" lang="ru-RU" sz="25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интеграция</a:t>
            </a:r>
            <a:br>
              <a:rPr kumimoji="0" lang="ru-RU" sz="25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bg-BG" sz="25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Програма „Образование“ 2021-2027 г.</a:t>
            </a:r>
            <a:endParaRPr lang="bg-BG" dirty="0">
              <a:solidFill>
                <a:schemeClr val="tx1"/>
              </a:solidFill>
            </a:endParaRPr>
          </a:p>
        </p:txBody>
      </p:sp>
      <p:pic>
        <p:nvPicPr>
          <p:cNvPr id="4" name="Picture 23">
            <a:extLst>
              <a:ext uri="{FF2B5EF4-FFF2-40B4-BE49-F238E27FC236}">
                <a16:creationId xmlns:a16="http://schemas.microsoft.com/office/drawing/2014/main" id="{022D9085-885D-3C75-B22A-A4B4E6E5F55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213" y="387788"/>
            <a:ext cx="2039620" cy="499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4">
            <a:extLst>
              <a:ext uri="{FF2B5EF4-FFF2-40B4-BE49-F238E27FC236}">
                <a16:creationId xmlns:a16="http://schemas.microsoft.com/office/drawing/2014/main" id="{5CC2DA25-5BD3-4D01-8529-E1A7A7424E3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0510" y="387788"/>
            <a:ext cx="1838437" cy="536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0732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AAFFB1A2-6F33-8C1F-5714-387A2BF6B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946778"/>
            <a:ext cx="8911687" cy="958222"/>
          </a:xfrm>
        </p:spPr>
        <p:txBody>
          <a:bodyPr>
            <a:normAutofit/>
          </a:bodyPr>
          <a:lstStyle/>
          <a:p>
            <a:r>
              <a:rPr lang="bg-BG" sz="280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ПОДДЕЙНОСТ 1.1</a:t>
            </a:r>
            <a:endParaRPr lang="bg-BG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857124DE-72CE-3332-3BEC-2A35CE6E0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85609"/>
            <a:ext cx="8915400" cy="4325613"/>
          </a:xfrm>
        </p:spPr>
        <p:txBody>
          <a:bodyPr/>
          <a:lstStyle/>
          <a:p>
            <a:pPr algn="l"/>
            <a:endParaRPr lang="bg-BG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ключване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допълнителни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специалисти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екипите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обхват 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възпитатели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психолози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педагогически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съветници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социални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работници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образователни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медиатори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др.) за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осигуряване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ефективното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функциониране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Механизма;</a:t>
            </a:r>
          </a:p>
          <a:p>
            <a:pPr marL="0" indent="0" algn="just">
              <a:buNone/>
            </a:pPr>
            <a:endParaRPr lang="ru-RU" sz="2400" b="0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безпечаване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изпълнението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дейностите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посещения на 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адреси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(по 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домовете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от 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екипите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обхват 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извън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работно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</a:t>
            </a:r>
            <a:endParaRPr lang="ru-RU" sz="2400" b="0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sz="1800" b="0" i="0" u="none" strike="noStrike" baseline="0" dirty="0">
              <a:solidFill>
                <a:srgbClr val="001F5F"/>
              </a:solidFill>
              <a:latin typeface="Calibri" panose="020F0502020204030204" pitchFamily="34" charset="0"/>
            </a:endParaRPr>
          </a:p>
          <a:p>
            <a:endParaRPr lang="bg-BG" sz="1800" b="0" i="0" u="none" strike="noStrike" baseline="0" dirty="0">
              <a:solidFill>
                <a:srgbClr val="001F5F"/>
              </a:solidFill>
              <a:latin typeface="Calibri" panose="020F0502020204030204" pitchFamily="34" charset="0"/>
            </a:endParaRPr>
          </a:p>
          <a:p>
            <a:endParaRPr lang="bg-BG" dirty="0"/>
          </a:p>
        </p:txBody>
      </p:sp>
      <p:pic>
        <p:nvPicPr>
          <p:cNvPr id="4" name="Picture 23">
            <a:extLst>
              <a:ext uri="{FF2B5EF4-FFF2-40B4-BE49-F238E27FC236}">
                <a16:creationId xmlns:a16="http://schemas.microsoft.com/office/drawing/2014/main" id="{75F0F602-81C0-7A1E-EC05-C4DCA023378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212" y="156331"/>
            <a:ext cx="2039620" cy="499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4">
            <a:extLst>
              <a:ext uri="{FF2B5EF4-FFF2-40B4-BE49-F238E27FC236}">
                <a16:creationId xmlns:a16="http://schemas.microsoft.com/office/drawing/2014/main" id="{5CC2DA25-5BD3-4D01-8529-E1A7A7424E3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6839" y="119501"/>
            <a:ext cx="1870318" cy="536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4824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842F11A-AAAF-CCFF-A03B-F1C485DEC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856034"/>
            <a:ext cx="8911687" cy="1048966"/>
          </a:xfrm>
        </p:spPr>
        <p:txBody>
          <a:bodyPr>
            <a:normAutofit/>
          </a:bodyPr>
          <a:lstStyle/>
          <a:p>
            <a: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ПОДДЕЙНОСТ 1.2.</a:t>
            </a:r>
            <a:endParaRPr lang="bg-B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35D53A35-8B98-566E-7AF4-10D5F84D4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39694"/>
            <a:ext cx="8915400" cy="4893012"/>
          </a:xfrm>
        </p:spPr>
        <p:txBody>
          <a:bodyPr>
            <a:normAutofit/>
          </a:bodyPr>
          <a:lstStyle/>
          <a:p>
            <a:pPr algn="l"/>
            <a:endParaRPr lang="bg-BG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бучения за 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изграждане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умения за оценка на риска от 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отпадане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превенция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комуникационни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умения за работа с родители и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ученици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умения за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създаване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индивидуален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/ученик в риск и план за работа с него и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родителите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бучения за работа с 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Инструментариум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ранно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идентифициране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ученици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риск 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преждевременно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напускане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образователната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бучения за работа с 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Информационната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за реализация на механизма (ИСРМ) 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периодичните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актуализации</a:t>
            </a:r>
          </a:p>
          <a:p>
            <a:endParaRPr lang="bg-BG" sz="1800" b="0" i="0" u="none" strike="noStrike" baseline="0" dirty="0">
              <a:solidFill>
                <a:srgbClr val="001F5F"/>
              </a:solidFill>
              <a:latin typeface="Calibri" panose="020F0502020204030204" pitchFamily="34" charset="0"/>
            </a:endParaRPr>
          </a:p>
          <a:p>
            <a:endParaRPr lang="bg-BG" sz="1800" b="0" i="0" u="none" strike="noStrike" baseline="0" dirty="0">
              <a:solidFill>
                <a:srgbClr val="001F5F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bg-BG" dirty="0"/>
          </a:p>
        </p:txBody>
      </p:sp>
      <p:pic>
        <p:nvPicPr>
          <p:cNvPr id="4" name="Picture 23">
            <a:extLst>
              <a:ext uri="{FF2B5EF4-FFF2-40B4-BE49-F238E27FC236}">
                <a16:creationId xmlns:a16="http://schemas.microsoft.com/office/drawing/2014/main" id="{B2FDDD57-232D-872A-EB1B-27270CFC257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212" y="156331"/>
            <a:ext cx="2039620" cy="499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4">
            <a:extLst>
              <a:ext uri="{FF2B5EF4-FFF2-40B4-BE49-F238E27FC236}">
                <a16:creationId xmlns:a16="http://schemas.microsoft.com/office/drawing/2014/main" id="{5CC2DA25-5BD3-4D01-8529-E1A7A7424E3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1354" y="119501"/>
            <a:ext cx="1853626" cy="536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0043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081E8F8-271D-5FA7-DF66-0ADA6E253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946778"/>
            <a:ext cx="8911687" cy="958222"/>
          </a:xfrm>
        </p:spPr>
        <p:txBody>
          <a:bodyPr>
            <a:normAutofit/>
          </a:bodyPr>
          <a:lstStyle/>
          <a:p>
            <a: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ПОДДЕЙНОСТ 1.3.</a:t>
            </a:r>
            <a:endParaRPr lang="bg-B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AE692075-029E-B048-3B4C-B25E66EFB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85609"/>
            <a:ext cx="8915400" cy="4325613"/>
          </a:xfrm>
        </p:spPr>
        <p:txBody>
          <a:bodyPr>
            <a:normAutofit lnSpcReduction="10000"/>
          </a:bodyPr>
          <a:lstStyle/>
          <a:p>
            <a:pPr algn="l"/>
            <a:endParaRPr lang="bg-BG" sz="1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нформационни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кампании и 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информационни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дни 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разясняване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ползите от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образованието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за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стимулиране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осигуряването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трайно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присъствие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учениците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образователните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институции,  вкл. чрез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ангажиране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местни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власти и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неправителствени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организации; </a:t>
            </a:r>
          </a:p>
          <a:p>
            <a:pPr marL="0" indent="0" algn="just">
              <a:buNone/>
            </a:pPr>
            <a:endParaRPr lang="ru-RU" sz="2400" b="0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ндивидуални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групови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срещи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тематични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беседи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семинари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родители 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повишаване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ангажираността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мотивацията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 за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включване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трайно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присъствие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4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 в образование </a:t>
            </a:r>
          </a:p>
          <a:p>
            <a:endParaRPr lang="bg-BG" sz="1800" b="0" i="0" u="none" strike="noStrike" baseline="0" dirty="0">
              <a:solidFill>
                <a:srgbClr val="001F5F"/>
              </a:solidFill>
              <a:latin typeface="Calibri" panose="020F0502020204030204" pitchFamily="34" charset="0"/>
            </a:endParaRPr>
          </a:p>
          <a:p>
            <a:endParaRPr lang="bg-BG" sz="1800" b="0" i="0" u="none" strike="noStrike" baseline="0" dirty="0">
              <a:solidFill>
                <a:srgbClr val="001F5F"/>
              </a:solidFill>
              <a:latin typeface="Calibri" panose="020F0502020204030204" pitchFamily="34" charset="0"/>
            </a:endParaRPr>
          </a:p>
          <a:p>
            <a:endParaRPr lang="bg-BG" dirty="0"/>
          </a:p>
        </p:txBody>
      </p:sp>
      <p:pic>
        <p:nvPicPr>
          <p:cNvPr id="4" name="Picture 23">
            <a:extLst>
              <a:ext uri="{FF2B5EF4-FFF2-40B4-BE49-F238E27FC236}">
                <a16:creationId xmlns:a16="http://schemas.microsoft.com/office/drawing/2014/main" id="{FA95651E-EB57-400D-A2F5-128C639A871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914" y="101085"/>
            <a:ext cx="2039620" cy="499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4">
            <a:extLst>
              <a:ext uri="{FF2B5EF4-FFF2-40B4-BE49-F238E27FC236}">
                <a16:creationId xmlns:a16="http://schemas.microsoft.com/office/drawing/2014/main" id="{5CC2DA25-5BD3-4D01-8529-E1A7A7424E3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086" y="82671"/>
            <a:ext cx="1843365" cy="536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9831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447F528B-960B-189E-C6F3-9B971799C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894944"/>
            <a:ext cx="8911687" cy="1010055"/>
          </a:xfrm>
        </p:spPr>
        <p:txBody>
          <a:bodyPr>
            <a:normAutofit/>
          </a:bodyPr>
          <a:lstStyle/>
          <a:p>
            <a:r>
              <a:rPr lang="bg-BG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ПОДДЕЙНОСТ 1.4.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CF927A7A-F3AF-3345-C45A-A7168906A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24519"/>
            <a:ext cx="8915400" cy="4609371"/>
          </a:xfrm>
        </p:spPr>
        <p:txBody>
          <a:bodyPr>
            <a:normAutofit/>
          </a:bodyPr>
          <a:lstStyle/>
          <a:p>
            <a:pPr algn="l"/>
            <a:endParaRPr lang="bg-BG" sz="1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одкрепа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установяване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взаимодействие на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местно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регионално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ниво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между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представителите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институциите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Механизма –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провеждане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междуинституционални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срещи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вкл.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месечни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срещи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координационните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центрове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Механизма,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семинари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медийни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изяви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обмен на опит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практики и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иновативни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подходи;</a:t>
            </a:r>
          </a:p>
          <a:p>
            <a:pPr algn="just"/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Провеждане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съвместни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дейности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като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дни на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отворените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врати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открити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уроци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участието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родители на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които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още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образователната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учители (педагогически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непедагогически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персонал, в т.ч.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бразователни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медиатори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социални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работници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насочени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към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повишаване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мотивацията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приобщаване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активно участие в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образователната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общност</a:t>
            </a:r>
            <a:endParaRPr lang="ru-RU" sz="2000" b="0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bg-BG" sz="2000" b="0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sz="1800" b="0" i="0" u="none" strike="noStrike" baseline="0" dirty="0">
              <a:solidFill>
                <a:srgbClr val="001F5F"/>
              </a:solidFill>
              <a:latin typeface="Calibri" panose="020F0502020204030204" pitchFamily="34" charset="0"/>
            </a:endParaRPr>
          </a:p>
          <a:p>
            <a:endParaRPr lang="bg-BG" dirty="0"/>
          </a:p>
        </p:txBody>
      </p:sp>
      <p:pic>
        <p:nvPicPr>
          <p:cNvPr id="6" name="Picture 23">
            <a:extLst>
              <a:ext uri="{FF2B5EF4-FFF2-40B4-BE49-F238E27FC236}">
                <a16:creationId xmlns:a16="http://schemas.microsoft.com/office/drawing/2014/main" id="{532BB4CD-A9D8-54AA-6291-ABA5100DC07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786" y="119501"/>
            <a:ext cx="2039620" cy="499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4">
            <a:extLst>
              <a:ext uri="{FF2B5EF4-FFF2-40B4-BE49-F238E27FC236}">
                <a16:creationId xmlns:a16="http://schemas.microsoft.com/office/drawing/2014/main" id="{5CC2DA25-5BD3-4D01-8529-E1A7A7424E3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8059" y="119501"/>
            <a:ext cx="1476375" cy="536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7045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66DE761-0C05-C69A-F3AB-C1DE896A7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946778"/>
            <a:ext cx="8911687" cy="958222"/>
          </a:xfrm>
        </p:spPr>
        <p:txBody>
          <a:bodyPr>
            <a:normAutofit/>
          </a:bodyPr>
          <a:lstStyle/>
          <a:p>
            <a:r>
              <a:rPr lang="ru-RU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ЗАЛОЖЕНИ ИНДИКАТОРИ ЗА ИЗПЪЛНЕНИЕ</a:t>
            </a:r>
            <a:endParaRPr lang="bg-BG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75FB4D9D-3407-29C0-C257-2C29B8AB2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/>
            <a:endParaRPr lang="bg-BG" sz="1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обхванати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Механизма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съвместна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работа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институциите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550</a:t>
            </a:r>
          </a:p>
          <a:p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Брой физически посещения на адрес извън работно време – 500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подкрепени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приобщаващото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 – 250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непедагогически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работа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уязвими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групи – 120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Малцинства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включително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маргинализирани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общности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ромите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188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записани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предучилищно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училищно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 чрез Механизма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съвместна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работа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институциите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- 50</a:t>
            </a:r>
            <a:endParaRPr lang="bg-B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3">
            <a:extLst>
              <a:ext uri="{FF2B5EF4-FFF2-40B4-BE49-F238E27FC236}">
                <a16:creationId xmlns:a16="http://schemas.microsoft.com/office/drawing/2014/main" id="{62522F31-D83C-D01B-DA2B-BE942DC9752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212" y="164052"/>
            <a:ext cx="2039620" cy="499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4">
            <a:extLst>
              <a:ext uri="{FF2B5EF4-FFF2-40B4-BE49-F238E27FC236}">
                <a16:creationId xmlns:a16="http://schemas.microsoft.com/office/drawing/2014/main" id="{5CC2DA25-5BD3-4D01-8529-E1A7A7424E3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2094" y="127222"/>
            <a:ext cx="1717437" cy="536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5085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96382AF-1AEE-07E6-96B7-35A7AF456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7089" y="946777"/>
            <a:ext cx="9257523" cy="677741"/>
          </a:xfrm>
        </p:spPr>
        <p:txBody>
          <a:bodyPr>
            <a:normAutofit/>
          </a:bodyPr>
          <a:lstStyle/>
          <a:p>
            <a:r>
              <a:rPr lang="bg-BG"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 И СПЕЦИФИЧНИ ЦЕЛИ</a:t>
            </a:r>
            <a:endParaRPr lang="bg-B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43D62838-4DA3-316F-1FB9-9A228C5A8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9540" y="1952049"/>
            <a:ext cx="9345072" cy="3959172"/>
          </a:xfrm>
        </p:spPr>
        <p:txBody>
          <a:bodyPr>
            <a:noAutofit/>
          </a:bodyPr>
          <a:lstStyle/>
          <a:p>
            <a:pPr algn="just"/>
            <a:r>
              <a:rPr lang="ru-RU" sz="2000" b="1" i="1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2000" b="1" i="1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цел: </a:t>
            </a:r>
            <a:r>
              <a:rPr lang="ru-RU" sz="200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Постигане</a:t>
            </a:r>
            <a:r>
              <a:rPr lang="ru-RU" sz="200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максимален обхват на </a:t>
            </a:r>
            <a:r>
              <a:rPr lang="ru-RU" sz="200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учениците</a:t>
            </a:r>
            <a:r>
              <a:rPr lang="ru-RU" sz="200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00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</a:t>
            </a:r>
            <a:r>
              <a:rPr lang="ru-RU" sz="200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Добрич в </a:t>
            </a:r>
            <a:r>
              <a:rPr lang="ru-RU" sz="200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предучилищното</a:t>
            </a:r>
            <a:r>
              <a:rPr lang="ru-RU" sz="200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в </a:t>
            </a:r>
            <a:r>
              <a:rPr lang="ru-RU" sz="200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училищното</a:t>
            </a:r>
            <a:r>
              <a:rPr lang="ru-RU" sz="200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 и </a:t>
            </a:r>
            <a:r>
              <a:rPr lang="ru-RU" sz="200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намаляване</a:t>
            </a:r>
            <a:r>
              <a:rPr lang="ru-RU" sz="200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дела на </a:t>
            </a:r>
            <a:r>
              <a:rPr lang="ru-RU" sz="200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отпадналите</a:t>
            </a:r>
            <a:r>
              <a:rPr lang="ru-RU" sz="200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преждевременно </a:t>
            </a:r>
            <a:r>
              <a:rPr lang="ru-RU" sz="200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напусналите</a:t>
            </a:r>
            <a:r>
              <a:rPr lang="ru-RU" sz="200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</a:t>
            </a:r>
          </a:p>
          <a:p>
            <a:pPr algn="just"/>
            <a:r>
              <a:rPr lang="ru-RU" sz="2000" b="1" i="1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Специфични</a:t>
            </a:r>
            <a:r>
              <a:rPr lang="ru-RU" sz="2000" b="1" i="1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цели: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-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Подобряване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ефективното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функциониране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Механизма за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съвместна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работа на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институциите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обхващане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включване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предучилищно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училищно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 и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предотвратяване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отпадането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образователната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на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ученици</a:t>
            </a:r>
            <a:r>
              <a:rPr lang="en-US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b="0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-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Повишаване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степента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обхват в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образователната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на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уязвими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групи,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включително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търсещи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получили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международна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закрила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мигранти</a:t>
            </a:r>
            <a:r>
              <a:rPr lang="en-US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b="0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Насърчаване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училищни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общности за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утвърждаване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положително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отношение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към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образованието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взаимодействие с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родители</a:t>
            </a:r>
            <a:r>
              <a:rPr lang="en-US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3">
            <a:extLst>
              <a:ext uri="{FF2B5EF4-FFF2-40B4-BE49-F238E27FC236}">
                <a16:creationId xmlns:a16="http://schemas.microsoft.com/office/drawing/2014/main" id="{02D1CEDD-8BC4-F41D-C0C7-E169133AB46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540" y="119501"/>
            <a:ext cx="2039620" cy="499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4">
            <a:extLst>
              <a:ext uri="{FF2B5EF4-FFF2-40B4-BE49-F238E27FC236}">
                <a16:creationId xmlns:a16="http://schemas.microsoft.com/office/drawing/2014/main" id="{5CC2DA25-5BD3-4D01-8529-E1A7A7424E3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1631" y="82671"/>
            <a:ext cx="1777001" cy="536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0620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CE590FC-4276-027F-DDC0-C032CE71B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99226"/>
            <a:ext cx="8911687" cy="805774"/>
          </a:xfrm>
        </p:spPr>
        <p:txBody>
          <a:bodyPr>
            <a:normAutofit/>
          </a:bodyPr>
          <a:lstStyle/>
          <a:p>
            <a:r>
              <a:rPr lang="bg-BG" sz="2800" b="0" i="0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 ПАРАМЕТРИ НА ПРОЕКТА</a:t>
            </a:r>
            <a:endParaRPr lang="bg-B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BC0182DB-C8D5-2F61-ABDE-2E2DAD552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003897"/>
            <a:ext cx="8915400" cy="4357991"/>
          </a:xfrm>
        </p:spPr>
        <p:txBody>
          <a:bodyPr>
            <a:normAutofit/>
          </a:bodyPr>
          <a:lstStyle/>
          <a:p>
            <a:r>
              <a:rPr lang="bg-BG" sz="200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Бенефициент: РУО – Добрич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Продължителност: 18 месеца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27.10.2025 г. – 27.04.2027 г.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bg-BG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Обща стойност: 390 025, 49 лв.</a:t>
            </a:r>
          </a:p>
          <a:p>
            <a:pPr marL="0" indent="0">
              <a:buNone/>
            </a:pPr>
            <a:endParaRPr lang="bg-BG" sz="2000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Партньори: 53 институции, работещи по Механизма за обхват</a:t>
            </a:r>
          </a:p>
          <a:p>
            <a:pPr marL="0" indent="0">
              <a:buNone/>
            </a:pPr>
            <a:r>
              <a:rPr lang="bg-BG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- 3 Общини: Община Добричка, Община град Добрич, Община Каварна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bg-BG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- РДСП – Добрич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bg-BG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- 49 образователни институции от община Каварна и община Добричка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bg-BG" dirty="0"/>
          </a:p>
        </p:txBody>
      </p:sp>
      <p:pic>
        <p:nvPicPr>
          <p:cNvPr id="4" name="Picture 23">
            <a:extLst>
              <a:ext uri="{FF2B5EF4-FFF2-40B4-BE49-F238E27FC236}">
                <a16:creationId xmlns:a16="http://schemas.microsoft.com/office/drawing/2014/main" id="{3022BFFB-D2ED-0AFB-DE00-63393B9EDF8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212" y="128034"/>
            <a:ext cx="2039620" cy="499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4">
            <a:extLst>
              <a:ext uri="{FF2B5EF4-FFF2-40B4-BE49-F238E27FC236}">
                <a16:creationId xmlns:a16="http://schemas.microsoft.com/office/drawing/2014/main" id="{5CC2DA25-5BD3-4D01-8529-E1A7A7424E3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4272" y="119501"/>
            <a:ext cx="1707711" cy="536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0216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805DD54-1E9C-AED1-C275-417140E2A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ОБРАЗОВАТЕЛНИ ИНСТИТУЦИИ – </a:t>
            </a:r>
            <a:b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ПАРТНЬОРИ ОТ ОБЩИНА КАВАРНА</a:t>
            </a:r>
            <a:endParaRPr lang="bg-BG" dirty="0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E98C7116-F594-8DA1-95AA-3516244E5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005263"/>
            <a:ext cx="8915400" cy="3905959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ОУ „Йордан Йовков“, гр. Каварна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ОУ „Св. св. Кирил и Методий“, с. Белгун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ПЗГ „Акад. Кл. </a:t>
            </a:r>
            <a:r>
              <a:rPr kumimoji="0" lang="bg-BG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Тимирязев</a:t>
            </a: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“, гр. Каварна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ДГ „Детелина“, гр. Каварна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ДГ „Здравец“, гр. Каварна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ДГ „Калиакра“, с. Българево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bg-BG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31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CAACFA3-EF9C-F228-9584-9625C9820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04800"/>
            <a:ext cx="8911687" cy="850232"/>
          </a:xfrm>
        </p:spPr>
        <p:txBody>
          <a:bodyPr>
            <a:normAutofit fontScale="90000"/>
          </a:bodyPr>
          <a:lstStyle/>
          <a:p>
            <a: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ОБРАЗОВАТЕЛНИ ИНСТИТУЦИИ – </a:t>
            </a:r>
            <a:b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ПАРТНЬОРИ ОТ ОБЩИНА ДОБРИЧКА</a:t>
            </a:r>
            <a:endParaRPr lang="bg-BG" dirty="0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7CA66452-5D3D-8017-739E-E222F4E5C3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79622"/>
            <a:ext cx="8915400" cy="4916904"/>
          </a:xfrm>
        </p:spPr>
        <p:txBody>
          <a:bodyPr>
            <a:normAutofit fontScale="92500" lnSpcReduction="20000"/>
          </a:bodyPr>
          <a:lstStyle/>
          <a:p>
            <a:r>
              <a:rPr lang="bg-BG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УЧИЛИЩА</a:t>
            </a:r>
          </a:p>
          <a:p>
            <a:pPr marL="0" indent="0">
              <a:buNone/>
            </a:pPr>
            <a:r>
              <a:rPr lang="bg-BG" b="0" i="0" dirty="0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 училище „Васил Левски“, с. Божурово</a:t>
            </a:r>
          </a:p>
          <a:p>
            <a:pPr marL="0" indent="0">
              <a:buNone/>
            </a:pPr>
            <a:r>
              <a:rPr lang="bg-BG" b="0" i="0" dirty="0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 училище „Васил Левски“, с. Хитово</a:t>
            </a:r>
          </a:p>
          <a:p>
            <a:pPr marL="0" indent="0">
              <a:buNone/>
            </a:pPr>
            <a:r>
              <a:rPr lang="bg-BG" b="0" i="0" dirty="0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Обединено училище „Добри Войников“, с. Победа</a:t>
            </a:r>
          </a:p>
          <a:p>
            <a:pPr marL="0" indent="0">
              <a:buNone/>
            </a:pPr>
            <a:r>
              <a:rPr lang="bg-B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Средно училище „Никола Вапцаров“, с. Карапелит</a:t>
            </a:r>
          </a:p>
          <a:p>
            <a:pPr marL="0" indent="0">
              <a:buNone/>
            </a:pPr>
            <a:r>
              <a:rPr lang="bg-BG" b="0" i="0" dirty="0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 училище „Неофит Рилски“, с. </a:t>
            </a:r>
            <a:r>
              <a:rPr lang="bg-BG" dirty="0">
                <a:solidFill>
                  <a:srgbClr val="1214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bg-BG" b="0" i="0" dirty="0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овчанци</a:t>
            </a:r>
          </a:p>
          <a:p>
            <a:pPr marL="0" indent="0">
              <a:buNone/>
            </a:pPr>
            <a:r>
              <a:rPr lang="bg-BG" b="0" i="0" dirty="0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 училище „Отец Паисий“, с. Батово</a:t>
            </a:r>
          </a:p>
          <a:p>
            <a:pPr marL="0" indent="0">
              <a:buNone/>
            </a:pPr>
            <a:r>
              <a:rPr lang="bg-BG" b="0" i="0" dirty="0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 училище „Отец Паисий“, с. Овчарово</a:t>
            </a:r>
          </a:p>
          <a:p>
            <a:pPr marL="0" indent="0">
              <a:buNone/>
            </a:pPr>
            <a:r>
              <a:rPr lang="ru-RU" b="0" i="0" dirty="0" err="1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Обединено</a:t>
            </a:r>
            <a:r>
              <a:rPr lang="ru-RU" b="0" i="0" dirty="0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училище </a:t>
            </a: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12141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b="0" i="0" dirty="0" err="1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Пейо</a:t>
            </a:r>
            <a:r>
              <a:rPr lang="ru-RU" b="0" i="0" dirty="0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Крачолов</a:t>
            </a:r>
            <a:r>
              <a:rPr lang="ru-RU" b="0" i="0" dirty="0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Яворов, с. </a:t>
            </a:r>
            <a:r>
              <a:rPr lang="ru-RU" b="0" i="0" dirty="0" err="1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Стефаново</a:t>
            </a:r>
            <a:endParaRPr lang="ru-RU" b="0" i="0" dirty="0">
              <a:solidFill>
                <a:srgbClr val="121417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b="0" i="0" dirty="0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 училище </a:t>
            </a: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12141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„ </a:t>
            </a:r>
            <a:r>
              <a:rPr lang="bg-BG" b="0" i="0" dirty="0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Климент Охридски“, с. Смолница</a:t>
            </a:r>
          </a:p>
          <a:p>
            <a:pPr marL="0" indent="0">
              <a:buNone/>
            </a:pPr>
            <a:r>
              <a:rPr lang="ru-RU" b="0" i="0" dirty="0" err="1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</a:t>
            </a:r>
            <a:r>
              <a:rPr lang="ru-RU" b="0" i="0" dirty="0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училище </a:t>
            </a: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12141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b="0" i="0" dirty="0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Свети </a:t>
            </a:r>
            <a:r>
              <a:rPr lang="ru-RU" b="0" i="0" dirty="0" err="1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Свети</a:t>
            </a:r>
            <a:r>
              <a:rPr lang="ru-RU" b="0" i="0" dirty="0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Кирил и Методий</a:t>
            </a: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12141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b="0" i="0" dirty="0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с. Ведрина</a:t>
            </a:r>
          </a:p>
          <a:p>
            <a:pPr marL="0" indent="0">
              <a:buNone/>
            </a:pPr>
            <a:r>
              <a:rPr lang="ru-RU" b="0" i="0" dirty="0" err="1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</a:t>
            </a:r>
            <a:r>
              <a:rPr lang="ru-RU" b="0" i="0" dirty="0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училище </a:t>
            </a: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12141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b="0" i="0" dirty="0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Св. св. Кирил и Методий</a:t>
            </a: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12141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b="0" i="0" dirty="0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с. </a:t>
            </a:r>
            <a:r>
              <a:rPr lang="ru-RU" b="0" i="0" dirty="0" err="1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Дончево</a:t>
            </a:r>
            <a:endParaRPr lang="ru-RU" b="0" i="0" dirty="0">
              <a:solidFill>
                <a:srgbClr val="121417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b="0" i="0" dirty="0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 училище „Стефан Караджа“, с. Житница</a:t>
            </a:r>
          </a:p>
          <a:p>
            <a:pPr marL="0" indent="0">
              <a:buNone/>
            </a:pPr>
            <a:r>
              <a:rPr lang="bg-BG" b="0" i="0" dirty="0">
                <a:solidFill>
                  <a:srgbClr val="12141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 училище „Христо Ботев“, с. Стожер</a:t>
            </a:r>
            <a:endParaRPr lang="ru-RU" b="0" i="0" dirty="0">
              <a:solidFill>
                <a:srgbClr val="121417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b="0" i="0" dirty="0">
              <a:solidFill>
                <a:srgbClr val="121417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endParaRPr lang="bg-BG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46F4DAB-17BC-CFB8-3B92-D8465E9D0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5220" tIns="45720" rIns="95220" bIns="8569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bg-BG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Средно училище "Никола Вапцаров"</a:t>
            </a:r>
            <a:endParaRPr kumimoji="0" lang="bg-BG" altLang="bg-BG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bg-BG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Кратко наименование</a:t>
            </a:r>
            <a:endParaRPr kumimoji="0" lang="bg-BG" altLang="bg-BG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bg-BG" altLang="bg-BG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bg-BG" altLang="bg-BG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268B439-933E-71C1-3850-1A33EBC62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5220" tIns="45720" rIns="95220" bIns="8569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bg-BG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Основно училище "Стефан Караджа"</a:t>
            </a:r>
            <a:endParaRPr kumimoji="0" lang="bg-BG" altLang="bg-BG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bg-BG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Кратко наименование</a:t>
            </a:r>
            <a:endParaRPr kumimoji="0" lang="bg-BG" altLang="bg-BG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bg-BG" altLang="bg-BG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bg-BG" altLang="bg-BG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713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28EC557-0D0E-4B93-3CD1-3F9975A8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96254"/>
            <a:ext cx="8911687" cy="978568"/>
          </a:xfrm>
        </p:spPr>
        <p:txBody>
          <a:bodyPr/>
          <a:lstStyle/>
          <a:p>
            <a: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ОБРАЗОВАТЕЛНИ ИНСТИТУЦИИ – </a:t>
            </a:r>
            <a:b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ПАРТНЬОРИ ОТ ОБЩИНА ДОБРИЧКА</a:t>
            </a:r>
            <a:endParaRPr lang="bg-BG" dirty="0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9B18C1C0-93C1-BAA2-8ED2-DCBCE8986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163053"/>
            <a:ext cx="8915400" cy="5422231"/>
          </a:xfrm>
        </p:spPr>
        <p:txBody>
          <a:bodyPr>
            <a:normAutofit fontScale="92500" lnSpcReduction="10000"/>
          </a:bodyPr>
          <a:lstStyle/>
          <a:p>
            <a:r>
              <a:rPr lang="bg-BG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 ГРАДИНИ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6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с. </a:t>
            </a:r>
            <a:r>
              <a:rPr lang="ru-RU" sz="16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Алцек</a:t>
            </a:r>
            <a:endParaRPr lang="ru-RU" sz="16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6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"</a:t>
            </a:r>
            <a:r>
              <a:rPr lang="ru-RU" sz="16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Зорница</a:t>
            </a:r>
            <a:r>
              <a:rPr lang="ru-RU" sz="16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с. </a:t>
            </a:r>
            <a:r>
              <a:rPr lang="ru-RU" sz="16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Батово</a:t>
            </a:r>
            <a:endParaRPr lang="ru-RU" sz="16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6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с. </a:t>
            </a:r>
            <a:r>
              <a:rPr lang="ru-RU" sz="16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Бенковски</a:t>
            </a:r>
            <a:endParaRPr lang="ru-RU" sz="16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6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"</a:t>
            </a:r>
            <a:r>
              <a:rPr lang="ru-RU" sz="16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Слънчице</a:t>
            </a:r>
            <a:r>
              <a:rPr lang="ru-RU" sz="16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с. </a:t>
            </a:r>
            <a:r>
              <a:rPr lang="ru-RU" sz="16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Божурово</a:t>
            </a:r>
            <a:endParaRPr lang="ru-RU" sz="16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6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"</a:t>
            </a:r>
            <a:r>
              <a:rPr lang="ru-RU" sz="16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Първи</a:t>
            </a:r>
            <a:r>
              <a:rPr lang="ru-RU" sz="16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юни</a:t>
            </a:r>
            <a:r>
              <a:rPr lang="ru-RU" sz="16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с. </a:t>
            </a:r>
            <a:r>
              <a:rPr lang="ru-RU" sz="16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Бранище</a:t>
            </a:r>
            <a:endParaRPr lang="ru-RU" sz="16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6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с. Ведрина</a:t>
            </a:r>
            <a:endParaRPr lang="ru-RU" sz="16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6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с. Владимирово</a:t>
            </a:r>
            <a:endParaRPr lang="ru-RU" sz="16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6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с. </a:t>
            </a:r>
            <a:r>
              <a:rPr lang="ru-RU" sz="16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Воднянци</a:t>
            </a:r>
            <a:endParaRPr lang="ru-RU" sz="16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6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с. Долина</a:t>
            </a:r>
            <a:endParaRPr lang="ru-RU" sz="16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6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с. </a:t>
            </a:r>
            <a:r>
              <a:rPr lang="ru-RU" sz="16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Дончево</a:t>
            </a:r>
            <a:endParaRPr lang="ru-RU" sz="16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6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с. Житница</a:t>
            </a:r>
            <a:endParaRPr lang="ru-RU" sz="16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6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с. </a:t>
            </a:r>
            <a:r>
              <a:rPr lang="ru-RU" sz="16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Карапелит</a:t>
            </a:r>
            <a:endParaRPr lang="ru-RU" sz="16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6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с. </a:t>
            </a:r>
            <a:r>
              <a:rPr lang="ru-RU" sz="16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Котленци</a:t>
            </a:r>
            <a:endParaRPr lang="ru-RU" sz="1600" b="0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Детска градина "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Първи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юни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" с.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Ловчанци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Детска градина с.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Лясково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endParaRPr lang="ru-RU" sz="16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endParaRPr lang="ru-RU" sz="1600" b="0" i="0" dirty="0">
              <a:solidFill>
                <a:srgbClr val="48525C"/>
              </a:solidFill>
              <a:effectLst/>
              <a:latin typeface="Lato" panose="020F0502020204030203" pitchFamily="34" charset="0"/>
            </a:endParaRPr>
          </a:p>
          <a:p>
            <a:pPr marL="0" indent="0">
              <a:buNone/>
            </a:pPr>
            <a:endParaRPr lang="bg-BG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718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6E942-CEB8-45F2-2370-14BCB4195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89E0D78-3526-A95E-A29B-7FF31C565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72716"/>
            <a:ext cx="8911687" cy="810126"/>
          </a:xfrm>
        </p:spPr>
        <p:txBody>
          <a:bodyPr>
            <a:normAutofit fontScale="90000"/>
          </a:bodyPr>
          <a:lstStyle/>
          <a:p>
            <a: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ОБРАЗОВАТЕЛНИ ИНСТИТУЦИИ – </a:t>
            </a:r>
            <a:b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ПАРТНЬОРИ ОТ ОБЩИНА ДОБРИЧКА</a:t>
            </a:r>
            <a:endParaRPr lang="bg-BG" dirty="0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10854D25-9250-F2C7-BDDD-B9AA4FC9B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95663"/>
            <a:ext cx="8915400" cy="5189621"/>
          </a:xfrm>
        </p:spPr>
        <p:txBody>
          <a:bodyPr>
            <a:normAutofit fontScale="70000" lnSpcReduction="20000"/>
          </a:bodyPr>
          <a:lstStyle/>
          <a:p>
            <a:r>
              <a:rPr lang="bg-BG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 ГРАДИНИ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3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"</a:t>
            </a:r>
            <a:r>
              <a:rPr lang="ru-RU" sz="23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Добруджанче</a:t>
            </a:r>
            <a:r>
              <a:rPr lang="ru-RU" sz="23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с. </a:t>
            </a:r>
            <a:r>
              <a:rPr lang="ru-RU" sz="23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Овчарово</a:t>
            </a:r>
            <a:endParaRPr lang="ru-RU" sz="23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3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с. Одърци</a:t>
            </a:r>
            <a:endParaRPr lang="ru-RU" sz="23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3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с. </a:t>
            </a:r>
            <a:r>
              <a:rPr lang="ru-RU" sz="23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Паскалево</a:t>
            </a:r>
            <a:endParaRPr lang="ru-RU" sz="23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3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"Детелина" с. Победа</a:t>
            </a:r>
            <a:endParaRPr lang="ru-RU" sz="23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3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с. </a:t>
            </a:r>
            <a:r>
              <a:rPr lang="ru-RU" sz="23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Подслон</a:t>
            </a:r>
            <a:endParaRPr lang="ru-RU" sz="23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3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"Мики </a:t>
            </a:r>
            <a:r>
              <a:rPr lang="ru-RU" sz="23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маус</a:t>
            </a:r>
            <a:r>
              <a:rPr lang="ru-RU" sz="23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с. </a:t>
            </a:r>
            <a:r>
              <a:rPr lang="ru-RU" sz="23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Плачидол</a:t>
            </a:r>
            <a:endParaRPr lang="ru-RU" sz="23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3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с. </a:t>
            </a:r>
            <a:r>
              <a:rPr lang="ru-RU" sz="23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Пчелино</a:t>
            </a:r>
            <a:endParaRPr lang="ru-RU" sz="23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3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"Слънце" с. </a:t>
            </a:r>
            <a:r>
              <a:rPr lang="ru-RU" sz="23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Сливенци</a:t>
            </a:r>
            <a:endParaRPr lang="ru-RU" sz="23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3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с. </a:t>
            </a:r>
            <a:r>
              <a:rPr lang="ru-RU" sz="23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Смолница</a:t>
            </a:r>
            <a:endParaRPr lang="ru-RU" sz="23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3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"</a:t>
            </a:r>
            <a:r>
              <a:rPr lang="ru-RU" sz="23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Дъга</a:t>
            </a:r>
            <a:r>
              <a:rPr lang="ru-RU" sz="23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с. </a:t>
            </a:r>
            <a:r>
              <a:rPr lang="ru-RU" sz="23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Стефаново</a:t>
            </a:r>
            <a:endParaRPr lang="ru-RU" sz="23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3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"Радост" с. Стефан Караджа</a:t>
            </a:r>
            <a:endParaRPr lang="ru-RU" sz="23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3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"</a:t>
            </a:r>
            <a:r>
              <a:rPr lang="ru-RU" sz="23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Здравец</a:t>
            </a:r>
            <a:r>
              <a:rPr lang="ru-RU" sz="23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с. </a:t>
            </a:r>
            <a:r>
              <a:rPr lang="ru-RU" sz="23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Стожер</a:t>
            </a:r>
            <a:endParaRPr lang="ru-RU" sz="23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3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с. </a:t>
            </a:r>
            <a:r>
              <a:rPr lang="ru-RU" sz="23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Фелдфебел</a:t>
            </a:r>
            <a:r>
              <a:rPr lang="ru-RU" sz="23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Денково</a:t>
            </a:r>
            <a:endParaRPr lang="ru-RU" sz="23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3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с. Царевец</a:t>
            </a:r>
            <a:endParaRPr lang="ru-RU" sz="23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3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Детска градина с. Черна</a:t>
            </a:r>
            <a:endParaRPr lang="ru-RU" sz="23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endParaRPr lang="ru-RU" sz="1600" b="0" i="0" dirty="0">
              <a:solidFill>
                <a:srgbClr val="48525C"/>
              </a:solidFill>
              <a:effectLst/>
              <a:latin typeface="Lato" panose="020F0502020204030203" pitchFamily="34" charset="0"/>
            </a:endParaRPr>
          </a:p>
          <a:p>
            <a:pPr marL="0" indent="0">
              <a:buNone/>
            </a:pPr>
            <a:endParaRPr lang="bg-BG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673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0400582E-B8AD-BD73-5562-F8449317E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31132"/>
            <a:ext cx="8911687" cy="873868"/>
          </a:xfrm>
        </p:spPr>
        <p:txBody>
          <a:bodyPr>
            <a:normAutofit/>
          </a:bodyPr>
          <a:lstStyle/>
          <a:p>
            <a:r>
              <a:rPr lang="bg-BG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ЦЕЛЕВИ ГРУПИ</a:t>
            </a:r>
            <a:endParaRPr lang="bg-BG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5324D979-78ED-CBE2-C514-E249BDE0E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280056"/>
            <a:ext cx="9025272" cy="3631166"/>
          </a:xfrm>
        </p:spPr>
        <p:txBody>
          <a:bodyPr>
            <a:normAutofit/>
          </a:bodyPr>
          <a:lstStyle/>
          <a:p>
            <a:r>
              <a:rPr lang="bg-BG" sz="24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Учители, др</a:t>
            </a:r>
            <a:r>
              <a:rPr lang="bg-BG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уги </a:t>
            </a:r>
            <a:r>
              <a:rPr lang="bg-BG" sz="24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 специалисти и непедагогически персонал, които са членове на екипите за обхват</a:t>
            </a:r>
          </a:p>
          <a:p>
            <a:r>
              <a:rPr lang="ru-RU" sz="240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4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ученици</a:t>
            </a:r>
            <a:r>
              <a:rPr lang="ru-RU" sz="24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необхванати</a:t>
            </a:r>
            <a:r>
              <a:rPr lang="ru-RU" sz="24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отпаднали</a:t>
            </a:r>
            <a:r>
              <a:rPr lang="ru-RU" sz="24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риск от </a:t>
            </a:r>
            <a:r>
              <a:rPr lang="ru-RU" sz="240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отпадане</a:t>
            </a:r>
            <a:endParaRPr lang="ru-RU" sz="240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4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на деца/ученици </a:t>
            </a:r>
            <a:r>
              <a:rPr lang="bg-BG" sz="240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необхванати</a:t>
            </a:r>
            <a:r>
              <a:rPr lang="bg-BG" sz="24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отпаднали и в риск от отпадане</a:t>
            </a:r>
          </a:p>
          <a:p>
            <a:r>
              <a:rPr lang="bg-BG" sz="24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на институциите в Механизма за обхват, членове на екипите за обхват</a:t>
            </a:r>
            <a:endParaRPr lang="bg-B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3">
            <a:extLst>
              <a:ext uri="{FF2B5EF4-FFF2-40B4-BE49-F238E27FC236}">
                <a16:creationId xmlns:a16="http://schemas.microsoft.com/office/drawing/2014/main" id="{4E07ED5E-4E55-3E3B-0EC7-6596F7E18AF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097" y="156331"/>
            <a:ext cx="2039620" cy="499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4">
            <a:extLst>
              <a:ext uri="{FF2B5EF4-FFF2-40B4-BE49-F238E27FC236}">
                <a16:creationId xmlns:a16="http://schemas.microsoft.com/office/drawing/2014/main" id="{5CC2DA25-5BD3-4D01-8529-E1A7A7424E3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1549" y="119501"/>
            <a:ext cx="1688255" cy="536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5135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A4D095A-5D62-3017-7510-BA7CD4479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817122"/>
            <a:ext cx="8911687" cy="980873"/>
          </a:xfrm>
        </p:spPr>
        <p:txBody>
          <a:bodyPr>
            <a:normAutofit/>
          </a:bodyPr>
          <a:lstStyle/>
          <a:p>
            <a: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ДОПУСТИМИ ДЕЙНОСТИ</a:t>
            </a:r>
            <a:endParaRPr lang="bg-BG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01C9580E-B49F-2C14-C415-DF1C9B2D8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97995"/>
            <a:ext cx="8915400" cy="434015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Дейност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„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Подкрепа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Механизма за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съвместна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работа на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институциите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обхващане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включване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предучилищно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училищно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 и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предотвратяване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отпадането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образователната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на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ученици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рамките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която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поддейности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endParaRPr lang="bg-BG" sz="1100" b="0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Поддейност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1.1.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Допълване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екипите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обхват на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местно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ниво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l">
              <a:buNone/>
            </a:pPr>
            <a:endParaRPr lang="bg-BG" sz="1100" b="0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Поддейност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1.2. Обучения за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повишаване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капацитета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уменията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екипите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обхват</a:t>
            </a:r>
          </a:p>
          <a:p>
            <a:pPr marL="0" indent="0" algn="l">
              <a:buNone/>
            </a:pPr>
            <a:endParaRPr lang="bg-BG" sz="1100" b="0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Поддейност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1.3. Работа с родители за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разясняване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ползите от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образованието</a:t>
            </a:r>
            <a:endParaRPr lang="ru-RU" sz="2000" b="0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sz="1100" b="0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Поддейност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1.4.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Изграждане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институционални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партньорства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сплотени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образователни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общности</a:t>
            </a:r>
          </a:p>
          <a:p>
            <a:endParaRPr lang="bg-BG" sz="1800" b="0" i="0" u="none" strike="noStrike" baseline="0" dirty="0">
              <a:solidFill>
                <a:srgbClr val="001F5F"/>
              </a:solidFill>
              <a:latin typeface="Calibri" panose="020F0502020204030204" pitchFamily="34" charset="0"/>
            </a:endParaRPr>
          </a:p>
          <a:p>
            <a:endParaRPr lang="bg-BG" sz="1800" b="0" i="0" u="none" strike="noStrike" baseline="0" dirty="0">
              <a:solidFill>
                <a:srgbClr val="001F5F"/>
              </a:solidFill>
              <a:latin typeface="Calibri" panose="020F0502020204030204" pitchFamily="34" charset="0"/>
            </a:endParaRPr>
          </a:p>
          <a:p>
            <a:endParaRPr lang="bg-BG" sz="1800" b="0" i="0" u="none" strike="noStrike" baseline="0" dirty="0">
              <a:solidFill>
                <a:srgbClr val="001F5F"/>
              </a:solidFill>
              <a:latin typeface="Calibri" panose="020F0502020204030204" pitchFamily="34" charset="0"/>
            </a:endParaRPr>
          </a:p>
          <a:p>
            <a:endParaRPr lang="bg-BG" sz="1800" b="0" i="0" u="none" strike="noStrike" baseline="0" dirty="0">
              <a:solidFill>
                <a:srgbClr val="001F5F"/>
              </a:solidFill>
              <a:latin typeface="Calibri" panose="020F0502020204030204" pitchFamily="34" charset="0"/>
            </a:endParaRPr>
          </a:p>
          <a:p>
            <a:endParaRPr lang="bg-BG" sz="1800" b="0" i="0" u="none" strike="noStrike" baseline="0" dirty="0">
              <a:solidFill>
                <a:srgbClr val="001F5F"/>
              </a:solidFill>
              <a:latin typeface="Calibri" panose="020F0502020204030204" pitchFamily="34" charset="0"/>
            </a:endParaRPr>
          </a:p>
          <a:p>
            <a:endParaRPr lang="bg-BG" sz="1800" b="0" i="0" u="none" strike="noStrike" baseline="0" dirty="0">
              <a:solidFill>
                <a:srgbClr val="001F5F"/>
              </a:solidFill>
              <a:latin typeface="Calibri" panose="020F0502020204030204" pitchFamily="34" charset="0"/>
            </a:endParaRPr>
          </a:p>
          <a:p>
            <a:endParaRPr lang="bg-BG" dirty="0"/>
          </a:p>
        </p:txBody>
      </p:sp>
      <p:pic>
        <p:nvPicPr>
          <p:cNvPr id="4" name="Picture 23">
            <a:extLst>
              <a:ext uri="{FF2B5EF4-FFF2-40B4-BE49-F238E27FC236}">
                <a16:creationId xmlns:a16="http://schemas.microsoft.com/office/drawing/2014/main" id="{D5DF9296-B40C-6FC7-78E2-A6EFD35784C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212" y="176320"/>
            <a:ext cx="2039620" cy="499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4">
            <a:extLst>
              <a:ext uri="{FF2B5EF4-FFF2-40B4-BE49-F238E27FC236}">
                <a16:creationId xmlns:a16="http://schemas.microsoft.com/office/drawing/2014/main" id="{5CC2DA25-5BD3-4D01-8529-E1A7A7424E3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282" y="139490"/>
            <a:ext cx="1770434" cy="536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0485611"/>
      </p:ext>
    </p:extLst>
  </p:cSld>
  <p:clrMapOvr>
    <a:masterClrMapping/>
  </p:clrMapOvr>
</p:sld>
</file>

<file path=ppt/theme/theme1.xml><?xml version="1.0" encoding="utf-8"?>
<a:theme xmlns:a="http://schemas.openxmlformats.org/drawingml/2006/main" name="Загатване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2FC94FBD58864399E2A5F18955226E" ma:contentTypeVersion="5" ma:contentTypeDescription="Create a new document." ma:contentTypeScope="" ma:versionID="14462ba3e95ff9b76a9e363fb9eccc26">
  <xsd:schema xmlns:xsd="http://www.w3.org/2001/XMLSchema" xmlns:xs="http://www.w3.org/2001/XMLSchema" xmlns:p="http://schemas.microsoft.com/office/2006/metadata/properties" xmlns:ns3="075f26b0-c641-4c2e-9e25-9784e8012789" targetNamespace="http://schemas.microsoft.com/office/2006/metadata/properties" ma:root="true" ma:fieldsID="8a62e5a0fd5d0dc7ea809abdb9eba630" ns3:_="">
    <xsd:import namespace="075f26b0-c641-4c2e-9e25-9784e801278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5f26b0-c641-4c2e-9e25-9784e80127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A10BE4F-D0E3-4CB7-AE3A-043D324E003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FB6EC5-4551-4A94-A56E-4A46CC1F2F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5f26b0-c641-4c2e-9e25-9784e80127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72B4DB3-9F8F-4B32-AA92-0024289E555C}">
  <ds:schemaRefs>
    <ds:schemaRef ds:uri="http://purl.org/dc/terms/"/>
    <ds:schemaRef ds:uri="075f26b0-c641-4c2e-9e25-9784e8012789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261</TotalTime>
  <Words>1217</Words>
  <Application>Microsoft Office PowerPoint</Application>
  <PresentationFormat>Широк екран</PresentationFormat>
  <Paragraphs>131</Paragraphs>
  <Slides>14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14</vt:i4>
      </vt:variant>
    </vt:vector>
  </HeadingPairs>
  <TitlesOfParts>
    <vt:vector size="22" baseType="lpstr">
      <vt:lpstr>Arial</vt:lpstr>
      <vt:lpstr>Calibri</vt:lpstr>
      <vt:lpstr>Century Gothic</vt:lpstr>
      <vt:lpstr>Lato</vt:lpstr>
      <vt:lpstr>Roboto</vt:lpstr>
      <vt:lpstr>Times New Roman</vt:lpstr>
      <vt:lpstr>Wingdings 3</vt:lpstr>
      <vt:lpstr>Загатване</vt:lpstr>
      <vt:lpstr>ПРОЕКТ „ОБРАЗОВАНИ ДНЕС, УСПЕШНИ УТРЕ“  </vt:lpstr>
      <vt:lpstr>ОБЩА И СПЕЦИФИЧНИ ЦЕЛИ</vt:lpstr>
      <vt:lpstr>ОСНОВНИ ПАРАМЕТРИ НА ПРОЕКТА</vt:lpstr>
      <vt:lpstr>ОБРАЗОВАТЕЛНИ ИНСТИТУЦИИ –  ПАРТНЬОРИ ОТ ОБЩИНА КАВАРНА</vt:lpstr>
      <vt:lpstr>ОБРАЗОВАТЕЛНИ ИНСТИТУЦИИ –  ПАРТНЬОРИ ОТ ОБЩИНА ДОБРИЧКА</vt:lpstr>
      <vt:lpstr>ОБРАЗОВАТЕЛНИ ИНСТИТУЦИИ –  ПАРТНЬОРИ ОТ ОБЩИНА ДОБРИЧКА</vt:lpstr>
      <vt:lpstr>ОБРАЗОВАТЕЛНИ ИНСТИТУЦИИ –  ПАРТНЬОРИ ОТ ОБЩИНА ДОБРИЧКА</vt:lpstr>
      <vt:lpstr>ЦЕЛЕВИ ГРУПИ</vt:lpstr>
      <vt:lpstr>ДОПУСТИМИ ДЕЙНОСТИ</vt:lpstr>
      <vt:lpstr>ПОДДЕЙНОСТ 1.1</vt:lpstr>
      <vt:lpstr>ПОДДЕЙНОСТ 1.2.</vt:lpstr>
      <vt:lpstr>ПОДДЕЙНОСТ 1.3.</vt:lpstr>
      <vt:lpstr>ПОДДЕЙНОСТ 1.4.</vt:lpstr>
      <vt:lpstr>ЗАЛОЖЕНИ ИНДИКАТОРИ ЗА ИЗПЪЛНЕНИЕ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Диана Петрова (РУО - Добрич)</dc:creator>
  <cp:lastModifiedBy>Диана Петрова (РУО - Добрич)</cp:lastModifiedBy>
  <cp:revision>15</cp:revision>
  <dcterms:created xsi:type="dcterms:W3CDTF">2025-11-26T11:52:11Z</dcterms:created>
  <dcterms:modified xsi:type="dcterms:W3CDTF">2026-03-24T13:06:24Z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0x010100842FC94FBD58864399E2A5F18955226E</vt:lpwstr>
  </property>
</Properties>
</file>